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3" r:id="rId3"/>
  </p:sldMasterIdLst>
  <p:notesMasterIdLst>
    <p:notesMasterId r:id="rId41"/>
  </p:notesMasterIdLst>
  <p:handoutMasterIdLst>
    <p:handoutMasterId r:id="rId42"/>
  </p:handoutMasterIdLst>
  <p:sldIdLst>
    <p:sldId id="546" r:id="rId4"/>
    <p:sldId id="547" r:id="rId5"/>
    <p:sldId id="564" r:id="rId6"/>
    <p:sldId id="589" r:id="rId7"/>
    <p:sldId id="597" r:id="rId8"/>
    <p:sldId id="534" r:id="rId9"/>
    <p:sldId id="569" r:id="rId10"/>
    <p:sldId id="575" r:id="rId11"/>
    <p:sldId id="535" r:id="rId12"/>
    <p:sldId id="591" r:id="rId13"/>
    <p:sldId id="576" r:id="rId14"/>
    <p:sldId id="583" r:id="rId15"/>
    <p:sldId id="584" r:id="rId16"/>
    <p:sldId id="592" r:id="rId17"/>
    <p:sldId id="598" r:id="rId18"/>
    <p:sldId id="599" r:id="rId19"/>
    <p:sldId id="600" r:id="rId20"/>
    <p:sldId id="577" r:id="rId21"/>
    <p:sldId id="585" r:id="rId22"/>
    <p:sldId id="593" r:id="rId23"/>
    <p:sldId id="578" r:id="rId24"/>
    <p:sldId id="586" r:id="rId25"/>
    <p:sldId id="601" r:id="rId26"/>
    <p:sldId id="594" r:id="rId27"/>
    <p:sldId id="579" r:id="rId28"/>
    <p:sldId id="587" r:id="rId29"/>
    <p:sldId id="565" r:id="rId30"/>
    <p:sldId id="595" r:id="rId31"/>
    <p:sldId id="581" r:id="rId32"/>
    <p:sldId id="588" r:id="rId33"/>
    <p:sldId id="596" r:id="rId34"/>
    <p:sldId id="602" r:id="rId35"/>
    <p:sldId id="582" r:id="rId36"/>
    <p:sldId id="517" r:id="rId37"/>
    <p:sldId id="531" r:id="rId38"/>
    <p:sldId id="472" r:id="rId39"/>
    <p:sldId id="393" r:id="rId4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663606"/>
    <a:srgbClr val="F9F0AB"/>
    <a:srgbClr val="F9E6AB"/>
    <a:srgbClr val="F9FAAB"/>
    <a:srgbClr val="767691"/>
    <a:srgbClr val="7676AA"/>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81456" autoAdjust="0"/>
  </p:normalViewPr>
  <p:slideViewPr>
    <p:cSldViewPr>
      <p:cViewPr varScale="1">
        <p:scale>
          <a:sx n="55" d="100"/>
          <a:sy n="55" d="100"/>
        </p:scale>
        <p:origin x="984" y="4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6" d="100"/>
          <a:sy n="56" d="100"/>
        </p:scale>
        <p:origin x="-256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7/21/2016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7/21/2016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922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82190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2542423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An even</a:t>
            </a:r>
            <a:r>
              <a:rPr lang="en-US" baseline="0" dirty="0"/>
              <a:t> better way is when the caller declares an interface and calls a method on that interface. An adaptor class implements the interface and wraps the </a:t>
            </a:r>
            <a:r>
              <a:rPr lang="en-US" baseline="0" dirty="0" err="1"/>
              <a:t>callee</a:t>
            </a:r>
            <a:r>
              <a:rPr lang="en-US" baseline="0" dirty="0"/>
              <a:t> object and forwards the calls to it. This frees up the </a:t>
            </a:r>
            <a:r>
              <a:rPr lang="en-US" baseline="0" dirty="0" err="1"/>
              <a:t>callee</a:t>
            </a:r>
            <a:r>
              <a:rPr lang="en-US" baseline="0" dirty="0"/>
              <a:t> class from being dependent on the caller class. </a:t>
            </a:r>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227281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52400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200449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72075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35122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71888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Dependency Injection is a software design pattern that implements inversion of control for resolving dependencies. A dependency is an object that can be used (a service). An injection is the passing of a dependency to a dependent object (a client) that would use it. There are three types of DI: constructor injection, setter injection and</a:t>
            </a:r>
            <a:r>
              <a:rPr lang="en-US" baseline="0" dirty="0"/>
              <a:t> parameter injection.</a:t>
            </a:r>
            <a:r>
              <a:rPr lang="en-US" dirty="0"/>
              <a:t>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2263462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92424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77350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046074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patter is used to allow the caller</a:t>
            </a:r>
            <a:r>
              <a:rPr lang="en-US" baseline="0" dirty="0"/>
              <a:t> to say “does anyone know how to handle this call?”. This design pattern consist of a source of command objects and a series of processing objects. Each processing object contains logic that defines the types of command objects that it can handle. </a:t>
            </a:r>
            <a:r>
              <a:rPr lang="en-US" sz="1600" b="0" i="0" kern="1200" dirty="0">
                <a:solidFill>
                  <a:schemeClr val="tx1"/>
                </a:solidFill>
                <a:effectLst/>
                <a:latin typeface="+mn-lt"/>
                <a:ea typeface="+mn-ea"/>
                <a:cs typeface="+mn-cs"/>
              </a:rPr>
              <a:t>The rest are passed to the next processing object in the chain. A mechanism also exists for adding new processing objects to the end of this chain.</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21344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400605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260287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810582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There</a:t>
            </a:r>
            <a:r>
              <a:rPr lang="en-GB" baseline="0" dirty="0"/>
              <a:t> is no such thing as an event in Java. An </a:t>
            </a:r>
            <a:r>
              <a:rPr lang="en-GB" b="1" baseline="0" dirty="0"/>
              <a:t>event</a:t>
            </a:r>
            <a:r>
              <a:rPr lang="en-GB" baseline="0" dirty="0"/>
              <a:t> keyword does not exists. </a:t>
            </a:r>
            <a:r>
              <a:rPr lang="en-US" sz="1600" b="0" i="0" kern="1200" dirty="0">
                <a:solidFill>
                  <a:schemeClr val="tx1"/>
                </a:solidFill>
                <a:effectLst/>
                <a:latin typeface="+mn-lt"/>
                <a:ea typeface="+mn-ea"/>
                <a:cs typeface="+mn-cs"/>
              </a:rPr>
              <a:t>We are essentially faking events and event handling by using a standard set of naming conventions and fully utilizing object-oriented programming.</a:t>
            </a:r>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 Event holds all of the information necessary for a listener to figure out what happened.</a:t>
            </a:r>
            <a:endParaRPr lang="en-GB"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70088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is no such thing as an event in Java. An </a:t>
            </a:r>
            <a:r>
              <a:rPr lang="en-GB" b="1" baseline="0" dirty="0"/>
              <a:t>event</a:t>
            </a:r>
            <a:r>
              <a:rPr lang="en-GB" baseline="0" dirty="0"/>
              <a:t> keyword does not exists. </a:t>
            </a:r>
            <a:r>
              <a:rPr lang="en-US" sz="1600" b="0" i="0" kern="1200" dirty="0">
                <a:solidFill>
                  <a:schemeClr val="tx1"/>
                </a:solidFill>
                <a:effectLst/>
                <a:latin typeface="+mn-lt"/>
                <a:ea typeface="+mn-ea"/>
                <a:cs typeface="+mn-cs"/>
              </a:rPr>
              <a:t>We are essentially faking events and event handling by using a standard set of naming conventions and fully utilizing object-oriented programming.</a:t>
            </a:r>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 Event holds all of the information necessary for a listener to figure out what happened.</a:t>
            </a:r>
            <a:endParaRPr lang="en-GB"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2024162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565925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22158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observer pattern is a software design pattern in which an object, called the subject, maintains a list of its dependents, called observers, and notifies them automatically of any state changes, usually by calling one of their methods. The observer pattern can cause memory leaks, known as the lapsed listener problem, because in basic implementation it requires both explicit registration and explicit deregistration, as in the dispose pattern, because the subject holds strong references to the observers, keeping them alive. This can be prevented by the subject holding weak references to the observers.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191636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2684245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85775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13529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782517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34147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software engineering, coupling is the manner and degree of interdependence between software modules; a measure of how closely connected two routines or modules are; the strength of the relationships between modules.</a:t>
            </a:r>
          </a:p>
          <a:p>
            <a:endParaRPr lang="en-GB" dirty="0"/>
          </a:p>
          <a:p>
            <a:r>
              <a:rPr lang="en-GB" dirty="0"/>
              <a:t>Coupling is usually contrasted with cohesion. Low coupling often correlates with high cohesion, and vice versa. Low coupling is often a sign of a well-structured computer system and a good design, and when combined with high cohesion, supports the general goals of high readability and maintainability.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123693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the simplest type of communication between two objects,</a:t>
            </a:r>
            <a:r>
              <a:rPr lang="en-US" baseline="0" dirty="0"/>
              <a:t> but is also the way which result</a:t>
            </a:r>
            <a:r>
              <a:rPr lang="bg-BG" baseline="0" dirty="0"/>
              <a:t>с</a:t>
            </a:r>
            <a:r>
              <a:rPr lang="en-US" baseline="0" dirty="0"/>
              <a:t> in the highest coupling. Traveler class has a dependency upon Opel’s class. Whenever you try to take(use) object of Traveler type, class Opel comes with it.</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35029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273110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a:t>
            </a:r>
            <a:r>
              <a:rPr lang="en-GB" baseline="0" dirty="0"/>
              <a:t> caller declares an interface and calls a method on that interface. The </a:t>
            </a:r>
            <a:r>
              <a:rPr lang="en-GB" baseline="0" dirty="0" err="1"/>
              <a:t>callee</a:t>
            </a:r>
            <a:r>
              <a:rPr lang="en-GB" baseline="0" dirty="0"/>
              <a:t> class implements that interface. That way the caller class has no dependency on the </a:t>
            </a:r>
            <a:r>
              <a:rPr lang="en-GB" baseline="0" dirty="0" err="1"/>
              <a:t>callee</a:t>
            </a:r>
            <a:r>
              <a:rPr lang="en-GB" baseline="0" dirty="0"/>
              <a:t> class. However, we need to find a way that is going to create an instance of the </a:t>
            </a:r>
            <a:r>
              <a:rPr lang="en-GB" baseline="0" dirty="0" err="1"/>
              <a:t>callee</a:t>
            </a:r>
            <a:r>
              <a:rPr lang="en-GB" baseline="0" dirty="0"/>
              <a:t> class and introduce it to the caller, so a method call can be performed. This way we create a need for intermediate class which has a dependency upon the </a:t>
            </a:r>
            <a:r>
              <a:rPr lang="en-GB" baseline="0" dirty="0" err="1"/>
              <a:t>callee</a:t>
            </a:r>
            <a:r>
              <a:rPr lang="en-GB" baseline="0" dirty="0"/>
              <a:t> class. </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295367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41286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7/21/2016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5599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7/21/2016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96360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11866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6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2"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5292559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7/21/2016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7/21/2016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89440360"/>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www.indeavr.com/" TargetMode="External"/><Relationship Id="rId18" Type="http://schemas.openxmlformats.org/officeDocument/2006/relationships/image" Target="../media/image24.png"/><Relationship Id="rId3" Type="http://schemas.openxmlformats.org/officeDocument/2006/relationships/hyperlink" Target="http://www.luxoft.com/" TargetMode="External"/><Relationship Id="rId21" Type="http://schemas.openxmlformats.org/officeDocument/2006/relationships/hyperlink" Target="http://www.superhosting.bg/" TargetMode="External"/><Relationship Id="rId7" Type="http://schemas.openxmlformats.org/officeDocument/2006/relationships/hyperlink" Target="http://komfo.com/" TargetMode="External"/><Relationship Id="rId12" Type="http://schemas.openxmlformats.org/officeDocument/2006/relationships/image" Target="../media/image22.png"/><Relationship Id="rId17" Type="http://schemas.openxmlformats.org/officeDocument/2006/relationships/hyperlink" Target="http://www.infragistics.com/" TargetMode="External"/><Relationship Id="rId2" Type="http://schemas.openxmlformats.org/officeDocument/2006/relationships/notesSlide" Target="../notesSlides/notesSlide34.xml"/><Relationship Id="rId16" Type="http://schemas.openxmlformats.org/officeDocument/2006/relationships/hyperlink" Target="https://softuni.bg/courses/oop/" TargetMode="External"/><Relationship Id="rId20"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 TargetMode="External"/><Relationship Id="rId10" Type="http://schemas.openxmlformats.org/officeDocument/2006/relationships/image" Target="../media/image21.png"/><Relationship Id="rId19" Type="http://schemas.openxmlformats.org/officeDocument/2006/relationships/hyperlink" Target="http://netpeak.bg/" TargetMode="External"/><Relationship Id="rId4" Type="http://schemas.openxmlformats.org/officeDocument/2006/relationships/image" Target="../media/image18.png"/><Relationship Id="rId9" Type="http://schemas.openxmlformats.org/officeDocument/2006/relationships/hyperlink" Target="http://smartit.bg/" TargetMode="External"/><Relationship Id="rId14" Type="http://schemas.openxmlformats.org/officeDocument/2006/relationships/image" Target="../media/image23.png"/><Relationship Id="rId22"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29.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3.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171521" y="895748"/>
            <a:ext cx="9336089" cy="1390252"/>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Object Communication </a:t>
            </a:r>
            <a:br>
              <a:rPr lang="en-US" sz="5400" b="1" i="0" u="none" strike="noStrike" cap="none" dirty="0">
                <a:solidFill>
                  <a:srgbClr val="F6D18E"/>
                </a:solidFill>
                <a:latin typeface="Calibri"/>
                <a:ea typeface="Calibri"/>
                <a:cs typeface="Calibri"/>
                <a:sym typeface="Calibri"/>
              </a:rPr>
            </a:br>
            <a:r>
              <a:rPr lang="en-US" sz="5400" b="1" i="0" u="none" strike="noStrike" cap="none" dirty="0">
                <a:solidFill>
                  <a:srgbClr val="F6D18E"/>
                </a:solidFill>
                <a:latin typeface="Calibri"/>
                <a:ea typeface="Calibri"/>
                <a:cs typeface="Calibri"/>
                <a:sym typeface="Calibri"/>
              </a:rPr>
              <a:t>&amp; Events</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cstate="print">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cstate="print">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5649598"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GB" sz="2200" b="1" spc="50" dirty="0">
                  <a:ln w="9525" cmpd="sng">
                    <a:solidFill>
                      <a:srgbClr val="FFA72A"/>
                    </a:solidFill>
                    <a:prstDash val="solid"/>
                  </a:ln>
                  <a:solidFill>
                    <a:srgbClr val="FFF0D9"/>
                  </a:solidFill>
                  <a:effectLst>
                    <a:glow rad="38100">
                      <a:srgbClr val="F0A22E">
                        <a:alpha val="40000"/>
                      </a:srgbClr>
                    </a:glow>
                  </a:effectLst>
                </a:rPr>
                <a:t>Advanced</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grpSp>
    </p:spTree>
    <p:extLst>
      <p:ext uri="{BB962C8B-B14F-4D97-AF65-F5344CB8AC3E}">
        <p14:creationId xmlns:p14="http://schemas.microsoft.com/office/powerpoint/2010/main" val="22389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p:txBody>
          <a:bodyPr/>
          <a:lstStyle/>
          <a:p>
            <a:r>
              <a:rPr lang="en-US" dirty="0"/>
              <a:t>Example - Decouple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9" name="Rectangle 8"/>
          <p:cNvSpPr/>
          <p:nvPr/>
        </p:nvSpPr>
        <p:spPr>
          <a:xfrm>
            <a:off x="290471" y="838200"/>
            <a:ext cx="11275941" cy="332535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public class</a:t>
            </a:r>
            <a:r>
              <a:rPr lang="en-US" altLang="en-US" dirty="0">
                <a:solidFill>
                  <a:srgbClr val="000000"/>
                </a:solidFill>
                <a:latin typeface="Courier New" panose="02070309020205020404" pitchFamily="49" charset="0"/>
                <a:cs typeface="Courier New" panose="02070309020205020404" pitchFamily="49" charset="0"/>
              </a:rPr>
              <a:t> Traveler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2C8C8C"/>
                </a:solidFill>
                <a:latin typeface="Courier New" panose="02070309020205020404" pitchFamily="49" charset="0"/>
                <a:cs typeface="Courier New" panose="02070309020205020404" pitchFamily="49" charset="0"/>
              </a:rPr>
              <a:t>Vehicle</a:t>
            </a:r>
            <a:r>
              <a:rPr lang="en-US" altLang="en-US" dirty="0">
                <a:solidFill>
                  <a:srgbClr val="000000"/>
                </a:solidFill>
                <a:latin typeface="Courier New" panose="02070309020205020404" pitchFamily="49" charset="0"/>
                <a:cs typeface="Courier New" panose="02070309020205020404" pitchFamily="49" charset="0"/>
              </a:rPr>
              <a:t> car;</a:t>
            </a:r>
          </a:p>
          <a:p>
            <a:pPr lvl="0" defTabSz="914400" eaLnBrk="0" fontAlgn="base" hangingPunct="0">
              <a:spcBef>
                <a:spcPct val="0"/>
              </a:spcBef>
              <a:spcAft>
                <a:spcPct val="0"/>
              </a:spcAft>
            </a:pPr>
            <a:endParaRPr lang="en-US" altLang="en-US" dirty="0">
              <a:solidFill>
                <a:srgbClr val="000000"/>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public </a:t>
            </a:r>
            <a:r>
              <a:rPr lang="en-US" altLang="en-US" dirty="0">
                <a:solidFill>
                  <a:srgbClr val="000000"/>
                </a:solidFill>
                <a:latin typeface="Courier New" panose="02070309020205020404" pitchFamily="49" charset="0"/>
                <a:cs typeface="Courier New" panose="02070309020205020404" pitchFamily="49" charset="0"/>
              </a:rPr>
              <a:t>Traveler(</a:t>
            </a:r>
            <a:r>
              <a:rPr lang="en-US" altLang="en-US" b="1" dirty="0">
                <a:solidFill>
                  <a:srgbClr val="2C8C8C"/>
                </a:solidFill>
                <a:latin typeface="Courier New" panose="02070309020205020404" pitchFamily="49" charset="0"/>
                <a:cs typeface="Courier New" panose="02070309020205020404" pitchFamily="49" charset="0"/>
              </a:rPr>
              <a:t>Vehicle</a:t>
            </a:r>
            <a:r>
              <a:rPr lang="en-US" altLang="en-US" dirty="0">
                <a:solidFill>
                  <a:srgbClr val="2C8C8C"/>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car)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80"/>
                </a:solidFill>
                <a:latin typeface="Courier New" panose="02070309020205020404" pitchFamily="49" charset="0"/>
                <a:cs typeface="Courier New" panose="02070309020205020404" pitchFamily="49" charset="0"/>
              </a:rPr>
              <a:t>this</a:t>
            </a:r>
            <a:r>
              <a:rPr lang="en-US" altLang="en-US" b="1" dirty="0" err="1">
                <a:solidFill>
                  <a:srgbClr val="7030A0"/>
                </a:solidFill>
                <a:latin typeface="Courier New" panose="02070309020205020404" pitchFamily="49" charset="0"/>
                <a:cs typeface="Courier New" panose="02070309020205020404" pitchFamily="49" charset="0"/>
              </a:rPr>
              <a:t>.car</a:t>
            </a:r>
            <a:r>
              <a:rPr lang="en-US" altLang="en-US" b="1" dirty="0">
                <a:solidFill>
                  <a:srgbClr val="7030A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 car;</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i="1" dirty="0">
                <a:solidFill>
                  <a:srgbClr val="009900"/>
                </a:solidFill>
                <a:latin typeface="Courier New" panose="02070309020205020404" pitchFamily="49" charset="0"/>
                <a:cs typeface="Courier New" panose="02070309020205020404" pitchFamily="49" charset="0"/>
              </a:rPr>
              <a:t>//Rest of the logic</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10" name="Rectangle 9"/>
          <p:cNvSpPr/>
          <p:nvPr/>
        </p:nvSpPr>
        <p:spPr>
          <a:xfrm>
            <a:off x="290471" y="4360027"/>
            <a:ext cx="7300097" cy="2164975"/>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public class</a:t>
            </a:r>
            <a:r>
              <a:rPr lang="en-US" altLang="en-US" dirty="0">
                <a:solidFill>
                  <a:srgbClr val="000000"/>
                </a:solidFill>
                <a:latin typeface="Courier New" panose="02070309020205020404" pitchFamily="49" charset="0"/>
                <a:cs typeface="Courier New" panose="02070309020205020404" pitchFamily="49" charset="0"/>
              </a:rPr>
              <a:t> Opel </a:t>
            </a:r>
            <a:r>
              <a:rPr lang="en-US" altLang="en-US" b="1" dirty="0">
                <a:solidFill>
                  <a:srgbClr val="000080"/>
                </a:solidFill>
                <a:latin typeface="Courier New" panose="02070309020205020404" pitchFamily="49" charset="0"/>
                <a:cs typeface="Courier New" panose="02070309020205020404" pitchFamily="49" charset="0"/>
              </a:rPr>
              <a:t>implements</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2C8C8C"/>
                </a:solidFill>
                <a:latin typeface="Courier New" panose="02070309020205020404" pitchFamily="49" charset="0"/>
                <a:cs typeface="Courier New" panose="02070309020205020404" pitchFamily="49" charset="0"/>
              </a:rPr>
              <a:t>Vehicle</a:t>
            </a:r>
            <a:r>
              <a:rPr lang="en-US" altLang="en-US" dirty="0">
                <a:solidFill>
                  <a:srgbClr val="00000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public void </a:t>
            </a:r>
            <a:r>
              <a:rPr lang="en-US" altLang="en-US" dirty="0">
                <a:solidFill>
                  <a:srgbClr val="000000"/>
                </a:solidFill>
                <a:latin typeface="Courier New" panose="02070309020205020404" pitchFamily="49" charset="0"/>
                <a:cs typeface="Courier New" panose="02070309020205020404" pitchFamily="49" charset="0"/>
              </a:rPr>
              <a:t>move()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i="1" dirty="0">
                <a:solidFill>
                  <a:srgbClr val="009900"/>
                </a:solidFill>
                <a:latin typeface="Courier New" panose="02070309020205020404" pitchFamily="49" charset="0"/>
                <a:cs typeface="Courier New" panose="02070309020205020404" pitchFamily="49" charset="0"/>
              </a:rPr>
              <a:t>//logic</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endParaRPr lang="en-US" altLang="en-US" sz="6600" dirty="0">
              <a:solidFill>
                <a:schemeClr val="tx1"/>
              </a:solidFill>
              <a:latin typeface="Arial" panose="020B0604020202020204" pitchFamily="34" charset="0"/>
            </a:endParaRPr>
          </a:p>
        </p:txBody>
      </p:sp>
      <p:sp>
        <p:nvSpPr>
          <p:cNvPr id="11" name="Rectangle 10"/>
          <p:cNvSpPr/>
          <p:nvPr/>
        </p:nvSpPr>
        <p:spPr>
          <a:xfrm>
            <a:off x="7692224" y="4360027"/>
            <a:ext cx="3874188" cy="2164975"/>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interface </a:t>
            </a:r>
            <a:r>
              <a:rPr lang="en-US" altLang="en-US" dirty="0">
                <a:solidFill>
                  <a:srgbClr val="2C8C8C"/>
                </a:solidFill>
                <a:latin typeface="Courier New" panose="02070309020205020404" pitchFamily="49" charset="0"/>
                <a:cs typeface="Courier New" panose="02070309020205020404" pitchFamily="49" charset="0"/>
              </a:rPr>
              <a:t>Vehicle</a:t>
            </a:r>
            <a:r>
              <a:rPr lang="en-US" altLang="en-US" b="1" dirty="0">
                <a:solidFill>
                  <a:srgbClr val="00008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void </a:t>
            </a:r>
            <a:r>
              <a:rPr lang="en-US" altLang="en-US" dirty="0">
                <a:solidFill>
                  <a:srgbClr val="000000"/>
                </a:solidFill>
                <a:latin typeface="Courier New" panose="02070309020205020404" pitchFamily="49" charset="0"/>
                <a:cs typeface="Courier New" panose="02070309020205020404" pitchFamily="49" charset="0"/>
              </a:rPr>
              <a:t>move</a:t>
            </a:r>
            <a:r>
              <a:rPr lang="en-US" altLang="en-US" b="1" dirty="0">
                <a:solidFill>
                  <a:srgbClr val="000080"/>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a:t>
            </a:r>
            <a:endParaRPr lang="en-US" altLang="en-US" sz="6600" dirty="0">
              <a:solidFill>
                <a:schemeClr val="tx1"/>
              </a:solidFill>
              <a:latin typeface="Arial" panose="020B0604020202020204" pitchFamily="34" charset="0"/>
            </a:endParaRPr>
          </a:p>
        </p:txBody>
      </p:sp>
    </p:spTree>
    <p:extLst>
      <p:ext uri="{BB962C8B-B14F-4D97-AF65-F5344CB8AC3E}">
        <p14:creationId xmlns:p14="http://schemas.microsoft.com/office/powerpoint/2010/main" val="75525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8918042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12</a:t>
            </a:fld>
            <a:endParaRPr lang="en-US" dirty="0"/>
          </a:p>
        </p:txBody>
      </p:sp>
      <p:sp>
        <p:nvSpPr>
          <p:cNvPr id="12" name="Rectangle 11"/>
          <p:cNvSpPr/>
          <p:nvPr/>
        </p:nvSpPr>
        <p:spPr>
          <a:xfrm>
            <a:off x="0" y="0"/>
            <a:ext cx="12188825" cy="6858000"/>
          </a:xfrm>
          <a:prstGeom prst="rect">
            <a:avLst/>
          </a:prstGeom>
          <a:blipFill dpi="0" rotWithShape="1">
            <a:blip r:embed="rId3">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Rectangle 3"/>
          <p:cNvSpPr/>
          <p:nvPr/>
        </p:nvSpPr>
        <p:spPr>
          <a:xfrm>
            <a:off x="-2477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Design Patterns</a:t>
            </a:r>
            <a:endParaRPr lang="en-GB" sz="8000" b="1" dirty="0">
              <a:ln>
                <a:solidFill>
                  <a:schemeClr val="bg1"/>
                </a:solidFill>
              </a:ln>
            </a:endParaRPr>
          </a:p>
        </p:txBody>
      </p:sp>
    </p:spTree>
    <p:extLst>
      <p:ext uri="{BB962C8B-B14F-4D97-AF65-F5344CB8AC3E}">
        <p14:creationId xmlns:p14="http://schemas.microsoft.com/office/powerpoint/2010/main" val="232025173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13</a:t>
            </a:fld>
            <a:endParaRPr lang="en-US" dirty="0"/>
          </a:p>
        </p:txBody>
      </p:sp>
      <p:sp>
        <p:nvSpPr>
          <p:cNvPr id="12" name="Rectangle 11"/>
          <p:cNvSpPr/>
          <p:nvPr/>
        </p:nvSpPr>
        <p:spPr>
          <a:xfrm>
            <a:off x="0" y="0"/>
            <a:ext cx="12188825" cy="6858000"/>
          </a:xfrm>
          <a:prstGeom prst="rect">
            <a:avLst/>
          </a:prstGeom>
          <a:blipFill dpi="0" rotWithShape="1">
            <a:blip r:embed="rId3">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Rectangle 3"/>
          <p:cNvSpPr/>
          <p:nvPr/>
        </p:nvSpPr>
        <p:spPr>
          <a:xfrm>
            <a:off x="142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Adapter</a:t>
            </a:r>
            <a:endParaRPr lang="en-GB" sz="8000" b="1" dirty="0">
              <a:ln>
                <a:solidFill>
                  <a:schemeClr val="bg1"/>
                </a:solidFill>
              </a:ln>
            </a:endParaRPr>
          </a:p>
        </p:txBody>
      </p:sp>
    </p:spTree>
    <p:extLst>
      <p:ext uri="{BB962C8B-B14F-4D97-AF65-F5344CB8AC3E}">
        <p14:creationId xmlns:p14="http://schemas.microsoft.com/office/powerpoint/2010/main" val="105615907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Example - Adapter</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71340" y="1447800"/>
            <a:ext cx="11101494" cy="42672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endParaRPr lang="en-US" altLang="en-US" b="1" dirty="0">
              <a:solidFill>
                <a:srgbClr val="000080"/>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12" name="Rectangle 9"/>
          <p:cNvSpPr>
            <a:spLocks noChangeArrowheads="1"/>
          </p:cNvSpPr>
          <p:nvPr/>
        </p:nvSpPr>
        <p:spPr bwMode="auto">
          <a:xfrm>
            <a:off x="1029179" y="1899262"/>
            <a:ext cx="9753600" cy="304698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interface </a:t>
            </a:r>
            <a:r>
              <a:rPr kumimoji="0" lang="en-US" altLang="en-US"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MediaPlayer</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play(</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audioType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fileName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interface </a:t>
            </a:r>
            <a:r>
              <a:rPr kumimoji="0" lang="en-US" altLang="en-US"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AdvancedMediaPlayer</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playVlc</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fileName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playMp4(</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fileName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344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Example – Adapter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71340" y="1447800"/>
            <a:ext cx="11101494" cy="42672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endParaRPr lang="en-US" altLang="en-US" b="1" dirty="0">
              <a:solidFill>
                <a:srgbClr val="000080"/>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5" name="Rectangle 2"/>
          <p:cNvSpPr>
            <a:spLocks noChangeArrowheads="1"/>
          </p:cNvSpPr>
          <p:nvPr/>
        </p:nvSpPr>
        <p:spPr bwMode="auto">
          <a:xfrm>
            <a:off x="1001504" y="2242572"/>
            <a:ext cx="9969708" cy="267765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VlcPlayer</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AdvancedMediaPlayer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t>//Logic</a:t>
            </a:r>
            <a:b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Mp4Player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AdvancedMediaPlayer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t>//Logic</a:t>
            </a:r>
            <a:b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06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p:txBody>
          <a:bodyPr/>
          <a:lstStyle/>
          <a:p>
            <a:r>
              <a:rPr lang="en-US" dirty="0"/>
              <a:t>Example – Adapter (3)</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0415" y="1555856"/>
            <a:ext cx="11101494" cy="37338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endParaRPr lang="en-US" altLang="en-US" b="1" dirty="0">
              <a:solidFill>
                <a:srgbClr val="000080"/>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6" name="Rectangle 2"/>
          <p:cNvSpPr>
            <a:spLocks noChangeArrowheads="1"/>
          </p:cNvSpPr>
          <p:nvPr/>
        </p:nvSpPr>
        <p:spPr bwMode="auto">
          <a:xfrm>
            <a:off x="973829" y="1941319"/>
            <a:ext cx="10000639" cy="267765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MediaAdapter</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MediaPlayer</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t>//Logic</a:t>
            </a:r>
            <a:b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AudioPlayer</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MediaPlayer</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t>//Logic</a:t>
            </a:r>
            <a:b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760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Example – Adapter (4)</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40415" y="1555856"/>
            <a:ext cx="11101494" cy="37338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endParaRPr lang="en-US" altLang="en-US" b="1" dirty="0">
              <a:solidFill>
                <a:srgbClr val="000080"/>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3" name="Rectangle 1"/>
          <p:cNvSpPr>
            <a:spLocks noChangeArrowheads="1"/>
          </p:cNvSpPr>
          <p:nvPr/>
        </p:nvSpPr>
        <p:spPr bwMode="auto">
          <a:xfrm>
            <a:off x="1017200" y="1899262"/>
            <a:ext cx="10487412" cy="304698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args</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AudioPlayer</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audioPlayer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AudioPlayer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audioPlayer.play</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"mp3"</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b="1" dirty="0">
                <a:solidFill>
                  <a:srgbClr val="008000"/>
                </a:solidFill>
                <a:latin typeface="Courier New" panose="02070309020205020404" pitchFamily="49" charset="0"/>
                <a:cs typeface="Courier New" panose="02070309020205020404" pitchFamily="49" charset="0"/>
              </a:rPr>
              <a:t>"B</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ring me the horizon.mp3"</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audioPlayer.play</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"mp4"</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"alone.mp4"</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audioPlayer.play</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vlc</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"far </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far</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away.vlc</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audioPlayer.play</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avi</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b="1" dirty="0">
                <a:solidFill>
                  <a:srgbClr val="008000"/>
                </a:solidFill>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Beatles.avi"</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869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4438366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12" name="Rectangle 11"/>
          <p:cNvSpPr/>
          <p:nvPr/>
        </p:nvSpPr>
        <p:spPr>
          <a:xfrm>
            <a:off x="0" y="0"/>
            <a:ext cx="12188825" cy="6858000"/>
          </a:xfrm>
          <a:prstGeom prst="rect">
            <a:avLst/>
          </a:prstGeom>
          <a:blipFill dpi="0" rotWithShape="1">
            <a:blip r:embed="rId3">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Dependency Injection</a:t>
            </a:r>
            <a:endParaRPr lang="en-GB" sz="8000" b="1" dirty="0">
              <a:ln>
                <a:solidFill>
                  <a:schemeClr val="bg1"/>
                </a:solidFill>
              </a:ln>
            </a:endParaRPr>
          </a:p>
        </p:txBody>
      </p:sp>
    </p:spTree>
    <p:extLst>
      <p:ext uri="{BB962C8B-B14F-4D97-AF65-F5344CB8AC3E}">
        <p14:creationId xmlns:p14="http://schemas.microsoft.com/office/powerpoint/2010/main" val="42536949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514350" indent="-514350">
              <a:buFont typeface="+mj-lt"/>
              <a:buAutoNum type="arabicPeriod"/>
            </a:pPr>
            <a:r>
              <a:rPr lang="en-US" dirty="0"/>
              <a:t>Object Communication</a:t>
            </a:r>
          </a:p>
          <a:p>
            <a:pPr marL="514350" indent="-514350">
              <a:buFont typeface="+mj-lt"/>
              <a:buAutoNum type="arabicPeriod"/>
            </a:pPr>
            <a:r>
              <a:rPr lang="en-US" dirty="0"/>
              <a:t>Events &amp; Event Listeners</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val="5108326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Example - DI</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71340" y="1151121"/>
            <a:ext cx="11101494" cy="5173479"/>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3" name="Rectangle 1"/>
          <p:cNvSpPr>
            <a:spLocks noChangeArrowheads="1"/>
          </p:cNvSpPr>
          <p:nvPr/>
        </p:nvSpPr>
        <p:spPr bwMode="auto">
          <a:xfrm>
            <a:off x="788087" y="1510223"/>
            <a:ext cx="10668000"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EmailServiceWrapper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EmailService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email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EmailServiceWrapper(</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EmailService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svc){</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email</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=svc;</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processMessages(</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msg</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rec){</a:t>
            </a:r>
            <a:b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email</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.sendEmail(</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msg</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rec);</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888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294949980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12" name="Rectangle 11"/>
          <p:cNvSpPr/>
          <p:nvPr/>
        </p:nvSpPr>
        <p:spPr>
          <a:xfrm>
            <a:off x="0" y="0"/>
            <a:ext cx="12188825" cy="6858000"/>
          </a:xfrm>
          <a:prstGeom prst="rect">
            <a:avLst/>
          </a:prstGeom>
          <a:blipFill dpi="0" rotWithShape="1">
            <a:blip r:embed="rId3">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Chain of Responsibilities</a:t>
            </a:r>
            <a:endParaRPr lang="en-GB" sz="8000" b="1" dirty="0">
              <a:ln>
                <a:solidFill>
                  <a:schemeClr val="bg1"/>
                </a:solidFill>
              </a:ln>
            </a:endParaRPr>
          </a:p>
        </p:txBody>
      </p:sp>
    </p:spTree>
    <p:extLst>
      <p:ext uri="{BB962C8B-B14F-4D97-AF65-F5344CB8AC3E}">
        <p14:creationId xmlns:p14="http://schemas.microsoft.com/office/powerpoint/2010/main" val="42718262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188815" y="1151121"/>
            <a:ext cx="11377597" cy="2148483"/>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5" name="Rectangle 2"/>
          <p:cNvSpPr>
            <a:spLocks noChangeArrowheads="1"/>
          </p:cNvSpPr>
          <p:nvPr/>
        </p:nvSpPr>
        <p:spPr bwMode="auto">
          <a:xfrm>
            <a:off x="415832" y="1495570"/>
            <a:ext cx="9554705" cy="156966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interface </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Employee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setSuccessor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Employee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successor);</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processRequest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LoanRequest</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request);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188815" y="3401510"/>
            <a:ext cx="11377597" cy="3046672"/>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6" name="Rectangle 2"/>
          <p:cNvSpPr>
            <a:spLocks noChangeArrowheads="1"/>
          </p:cNvSpPr>
          <p:nvPr/>
        </p:nvSpPr>
        <p:spPr bwMode="auto">
          <a:xfrm>
            <a:off x="443662" y="3552855"/>
            <a:ext cx="10139314" cy="267765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BankEmployee</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Employee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setSuccessor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Employee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successor)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processRequest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LoanRequest</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request)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013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p:cNvSpPr>
            <a:spLocks noGrp="1"/>
          </p:cNvSpPr>
          <p:nvPr>
            <p:ph type="title"/>
          </p:nvPr>
        </p:nvSpPr>
        <p:spPr/>
        <p:txBody>
          <a:bodyPr/>
          <a:lstStyle/>
          <a:p>
            <a:r>
              <a:rPr lang="en-US" dirty="0"/>
              <a:t>Example</a:t>
            </a:r>
            <a:r>
              <a:rPr lang="bg-BG" dirty="0"/>
              <a:t> (2)</a:t>
            </a:r>
            <a:endParaRPr lang="en-US" dirty="0"/>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188814" y="1151121"/>
            <a:ext cx="11377597" cy="2148483"/>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11" name="Rectangle 10"/>
          <p:cNvSpPr/>
          <p:nvPr/>
        </p:nvSpPr>
        <p:spPr>
          <a:xfrm>
            <a:off x="188815" y="3478330"/>
            <a:ext cx="11377596" cy="3046672"/>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9" name="Rectangle 6"/>
          <p:cNvSpPr>
            <a:spLocks noChangeArrowheads="1"/>
          </p:cNvSpPr>
          <p:nvPr/>
        </p:nvSpPr>
        <p:spPr bwMode="auto">
          <a:xfrm>
            <a:off x="577732" y="1503472"/>
            <a:ext cx="10323660" cy="156966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LoanRequest</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dirty="0">
                <a:ln>
                  <a:noFill/>
                </a:ln>
                <a:solidFill>
                  <a:srgbClr val="0082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LoanRequest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amount,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purpose)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2" name="Rectangle 8"/>
          <p:cNvSpPr>
            <a:spLocks noChangeArrowheads="1"/>
          </p:cNvSpPr>
          <p:nvPr/>
        </p:nvSpPr>
        <p:spPr bwMode="auto">
          <a:xfrm>
            <a:off x="437626" y="3570505"/>
            <a:ext cx="10603871" cy="286232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args</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Manager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manager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Manager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Director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director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Director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VicePresident</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vp</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VicePresident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manager.setSuccessor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(director);</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director.setSuccessor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vp</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manager.processRequest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LoanRequest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(amount, purpose));</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6458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12448634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12" name="Rectangle 11"/>
          <p:cNvSpPr/>
          <p:nvPr/>
        </p:nvSpPr>
        <p:spPr>
          <a:xfrm>
            <a:off x="0" y="0"/>
            <a:ext cx="12188825" cy="6858000"/>
          </a:xfrm>
          <a:prstGeom prst="rect">
            <a:avLst/>
          </a:prstGeom>
          <a:blipFill dpi="0" rotWithShape="1">
            <a:blip r:embed="rId3">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a:solidFill>
                    <a:schemeClr val="bg1"/>
                  </a:solidFill>
                </a:ln>
                <a:effectLst>
                  <a:outerShdw blurRad="50800" dist="38100" algn="tr" rotWithShape="0">
                    <a:prstClr val="black">
                      <a:alpha val="40000"/>
                    </a:prstClr>
                  </a:outerShdw>
                </a:effectLst>
              </a:rPr>
              <a:t>Events</a:t>
            </a:r>
            <a:endParaRPr lang="en-GB" sz="8000" b="1" dirty="0">
              <a:ln>
                <a:solidFill>
                  <a:schemeClr val="bg1"/>
                </a:solidFill>
              </a:ln>
            </a:endParaRPr>
          </a:p>
        </p:txBody>
      </p:sp>
    </p:spTree>
    <p:extLst>
      <p:ext uri="{BB962C8B-B14F-4D97-AF65-F5344CB8AC3E}">
        <p14:creationId xmlns:p14="http://schemas.microsoft.com/office/powerpoint/2010/main" val="88041694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28035" name="Rectangle 3"/>
          <p:cNvSpPr>
            <a:spLocks noGrp="1" noChangeArrowheads="1"/>
          </p:cNvSpPr>
          <p:nvPr>
            <p:ph idx="1"/>
          </p:nvPr>
        </p:nvSpPr>
        <p:spPr>
          <a:xfrm>
            <a:off x="248401" y="2590800"/>
            <a:ext cx="11692023" cy="1439679"/>
          </a:xfrm>
        </p:spPr>
        <p:txBody>
          <a:bodyPr anchor="ctr">
            <a:normAutofit/>
          </a:bodyPr>
          <a:lstStyle/>
          <a:p>
            <a:pPr marL="0" indent="0" algn="ctr">
              <a:lnSpc>
                <a:spcPct val="110000"/>
              </a:lnSpc>
              <a:buNone/>
            </a:pPr>
            <a:r>
              <a:rPr lang="en-US" sz="3200" dirty="0">
                <a:solidFill>
                  <a:schemeClr val="tx2">
                    <a:lumMod val="75000"/>
                  </a:schemeClr>
                </a:solidFill>
              </a:rPr>
              <a:t>Events</a:t>
            </a:r>
            <a:r>
              <a:rPr lang="en-US" sz="3200" dirty="0"/>
              <a:t> and </a:t>
            </a:r>
            <a:r>
              <a:rPr lang="en-US" sz="3200" dirty="0">
                <a:solidFill>
                  <a:schemeClr val="tx2">
                    <a:lumMod val="75000"/>
                  </a:schemeClr>
                </a:solidFill>
              </a:rPr>
              <a:t>Event Listeners</a:t>
            </a:r>
          </a:p>
        </p:txBody>
      </p:sp>
      <p:sp>
        <p:nvSpPr>
          <p:cNvPr id="428034" name="Rectangle 2"/>
          <p:cNvSpPr>
            <a:spLocks noGrp="1" noChangeArrowheads="1"/>
          </p:cNvSpPr>
          <p:nvPr>
            <p:ph type="title"/>
          </p:nvPr>
        </p:nvSpPr>
        <p:spPr>
          <a:xfrm>
            <a:off x="227012" y="40341"/>
            <a:ext cx="9577597" cy="1110780"/>
          </a:xfrm>
        </p:spPr>
        <p:txBody>
          <a:bodyPr/>
          <a:lstStyle/>
          <a:p>
            <a:r>
              <a:rPr lang="en-US" dirty="0"/>
              <a:t>Events</a:t>
            </a:r>
            <a:endParaRPr lang="bg-BG" dirty="0"/>
          </a:p>
        </p:txBody>
      </p:sp>
    </p:spTree>
    <p:extLst>
      <p:ext uri="{BB962C8B-B14F-4D97-AF65-F5344CB8AC3E}">
        <p14:creationId xmlns:p14="http://schemas.microsoft.com/office/powerpoint/2010/main" val="121332620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p:txBody>
          <a:bodyPr/>
          <a:lstStyle/>
          <a:p>
            <a:r>
              <a:rPr lang="en-US" dirty="0"/>
              <a:t>Example - Events</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71340" y="1600200"/>
            <a:ext cx="11101494" cy="35814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5" name="Rectangle 2"/>
          <p:cNvSpPr>
            <a:spLocks noChangeArrowheads="1"/>
          </p:cNvSpPr>
          <p:nvPr/>
        </p:nvSpPr>
        <p:spPr bwMode="auto">
          <a:xfrm>
            <a:off x="676274" y="1982688"/>
            <a:ext cx="11156898" cy="286232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2000"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SpeedEvent</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2000"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java.util.EventObject</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SpeedEvent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Object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source, </a:t>
            </a: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maxSpeed</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currentSpeed</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super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(source);</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interface </a:t>
            </a:r>
            <a:r>
              <a:rPr kumimoji="0" lang="en-US" altLang="en-US" sz="2000"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SpeedListener</a:t>
            </a:r>
            <a:r>
              <a:rPr kumimoji="0" lang="en-US" altLang="en-US" sz="2000"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2000" b="1" i="1"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java.util.EventListener</a:t>
            </a:r>
            <a:r>
              <a:rPr kumimoji="0" lang="en-US" altLang="en-US" sz="2000"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handlerMethod</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SpeedEvent</a:t>
            </a:r>
            <a:r>
              <a:rPr kumimoji="0" lang="en-US" altLang="en-US" sz="2000"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54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4990087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a:t>#6460</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510610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Observer Pattern</a:t>
            </a:r>
            <a:endParaRPr lang="en-GB" sz="8000" b="1" dirty="0">
              <a:ln>
                <a:solidFill>
                  <a:schemeClr val="bg1"/>
                </a:solidFill>
              </a:ln>
            </a:endParaRPr>
          </a:p>
        </p:txBody>
      </p:sp>
    </p:spTree>
    <p:extLst>
      <p:ext uri="{BB962C8B-B14F-4D97-AF65-F5344CB8AC3E}">
        <p14:creationId xmlns:p14="http://schemas.microsoft.com/office/powerpoint/2010/main" val="239033614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303211" y="1174856"/>
            <a:ext cx="11423593" cy="44958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3" name="Rectangle 1"/>
          <p:cNvSpPr>
            <a:spLocks noChangeArrowheads="1"/>
          </p:cNvSpPr>
          <p:nvPr/>
        </p:nvSpPr>
        <p:spPr bwMode="auto">
          <a:xfrm>
            <a:off x="553365" y="1714596"/>
            <a:ext cx="11245386" cy="341632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EventSource</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Observable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b="1" i="1"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Runnable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true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response =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Scanner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System</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in</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).next();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setChanged</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notifyObservers</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(response);</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3494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a:t>Example</a:t>
            </a:r>
            <a:r>
              <a:rPr lang="bg-BG" dirty="0"/>
              <a:t> (2)</a:t>
            </a:r>
            <a:endParaRPr lang="en-US" dirty="0"/>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303211" y="1066800"/>
            <a:ext cx="11582401" cy="5105400"/>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8" name="Rectangle 4"/>
          <p:cNvSpPr>
            <a:spLocks noChangeArrowheads="1"/>
          </p:cNvSpPr>
          <p:nvPr/>
        </p:nvSpPr>
        <p:spPr bwMode="auto">
          <a:xfrm>
            <a:off x="553365" y="1357823"/>
            <a:ext cx="11013047"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String</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args</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throws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IOException</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System</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out</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"Enter Text: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EventSource</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eventSource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EventSource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eventSource.addObserver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Observer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update(</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Observable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obj</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Object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2C8C8C"/>
                </a:solidFill>
                <a:effectLst/>
                <a:latin typeface="Courier New" panose="02070309020205020404" pitchFamily="49" charset="0"/>
                <a:cs typeface="Courier New" panose="02070309020205020404" pitchFamily="49" charset="0"/>
              </a:rPr>
              <a:t>System</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out</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.println</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"Received response: "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a:ln>
                  <a:noFill/>
                </a:ln>
                <a:solidFill>
                  <a:srgbClr val="2C8C8C"/>
                </a:solidFill>
                <a:effectLst/>
                <a:latin typeface="Courier New" panose="02070309020205020404" pitchFamily="49" charset="0"/>
                <a:cs typeface="Courier New" panose="02070309020205020404" pitchFamily="49" charset="0"/>
              </a:rPr>
              <a:t>Thread</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eventSource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).start();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375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33</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298737774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34</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lnSpc>
                <a:spcPct val="100000"/>
              </a:lnSpc>
            </a:pPr>
            <a:r>
              <a:rPr lang="en-US" sz="3200" dirty="0">
                <a:solidFill>
                  <a:schemeClr val="tx2">
                    <a:lumMod val="75000"/>
                  </a:schemeClr>
                </a:solidFill>
              </a:rPr>
              <a:t>Communication between objects</a:t>
            </a:r>
          </a:p>
          <a:p>
            <a:pPr marL="663521" lvl="1" indent="-358775">
              <a:lnSpc>
                <a:spcPct val="100000"/>
              </a:lnSpc>
            </a:pPr>
            <a:r>
              <a:rPr lang="en-US" sz="3000" dirty="0">
                <a:solidFill>
                  <a:schemeClr val="tx2">
                    <a:lumMod val="75000"/>
                  </a:schemeClr>
                </a:solidFill>
              </a:rPr>
              <a:t>Design Patterns</a:t>
            </a:r>
          </a:p>
          <a:p>
            <a:pPr marL="358775" indent="-358775">
              <a:lnSpc>
                <a:spcPct val="100000"/>
              </a:lnSpc>
            </a:pPr>
            <a:r>
              <a:rPr lang="en-US" sz="3000" dirty="0">
                <a:solidFill>
                  <a:schemeClr val="tx2">
                    <a:lumMod val="75000"/>
                  </a:schemeClr>
                </a:solidFill>
              </a:rPr>
              <a:t>Events</a:t>
            </a:r>
          </a:p>
          <a:p>
            <a:pPr marL="663521" lvl="1" indent="-358775">
              <a:lnSpc>
                <a:spcPct val="100000"/>
              </a:lnSpc>
            </a:pPr>
            <a:r>
              <a:rPr lang="en-US" sz="2800" dirty="0">
                <a:solidFill>
                  <a:schemeClr val="tx2">
                    <a:lumMod val="75000"/>
                  </a:schemeClr>
                </a:solidFill>
              </a:rPr>
              <a:t>Event</a:t>
            </a:r>
          </a:p>
          <a:p>
            <a:pPr marL="663521" lvl="1" indent="-358775">
              <a:lnSpc>
                <a:spcPct val="100000"/>
              </a:lnSpc>
            </a:pPr>
            <a:r>
              <a:rPr lang="en-US" sz="2800" dirty="0">
                <a:solidFill>
                  <a:schemeClr val="tx2">
                    <a:lumMod val="75000"/>
                  </a:schemeClr>
                </a:solidFill>
              </a:rPr>
              <a:t>Event Listener</a:t>
            </a:r>
          </a:p>
          <a:p>
            <a:pPr marL="663521" lvl="1" indent="-358775">
              <a:lnSpc>
                <a:spcPct val="100000"/>
              </a:lnSpc>
            </a:pPr>
            <a:r>
              <a:rPr lang="en-US" sz="2800" dirty="0">
                <a:solidFill>
                  <a:schemeClr val="tx2">
                    <a:lumMod val="75000"/>
                  </a:schemeClr>
                </a:solidFill>
              </a:rPr>
              <a:t>Observer Pattern</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70812" y="3836102"/>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2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a:xfrm>
            <a:off x="188815" y="40341"/>
            <a:ext cx="9639397" cy="1110780"/>
          </a:xfrm>
        </p:spPr>
        <p:txBody>
          <a:bodyPr>
            <a:normAutofit fontScale="90000"/>
          </a:bodyPr>
          <a:lstStyle/>
          <a:p>
            <a:r>
              <a:rPr lang="en-US" dirty="0"/>
              <a:t>OOP Advanced – Object Communication &amp; Events</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5"/>
              </a:rPr>
              <a:t>https</a:t>
            </a:r>
            <a:r>
              <a:rPr lang="en-US" dirty="0">
                <a:hlinkClick r:id="rId16"/>
              </a:rPr>
              <a:t>https://softuni.bg/courses/oop/</a:t>
            </a:r>
            <a:endParaRPr lang="en-US" dirty="0"/>
          </a:p>
        </p:txBody>
      </p:sp>
      <p:pic>
        <p:nvPicPr>
          <p:cNvPr id="16" name="Picture 15">
            <a:hlinkClick r:id="rId17"/>
          </p:cNvPr>
          <p:cNvPicPr>
            <a:picLocks noChangeAspect="1"/>
          </p:cNvPicPr>
          <p:nvPr/>
        </p:nvPicPr>
        <p:blipFill>
          <a:blip r:embed="rId18" cstate="print"/>
          <a:stretch>
            <a:fillRect/>
          </a:stretch>
        </p:blipFill>
        <p:spPr>
          <a:xfrm>
            <a:off x="7633728" y="5373443"/>
            <a:ext cx="4073042" cy="849556"/>
          </a:xfrm>
          <a:prstGeom prst="roundRect">
            <a:avLst>
              <a:gd name="adj" fmla="val 3159"/>
            </a:avLst>
          </a:prstGeom>
        </p:spPr>
      </p:pic>
      <p:pic>
        <p:nvPicPr>
          <p:cNvPr id="18" name="Picture 17">
            <a:hlinkClick r:id="rId19"/>
          </p:cNvPr>
          <p:cNvPicPr>
            <a:picLocks noChangeAspect="1"/>
          </p:cNvPicPr>
          <p:nvPr/>
        </p:nvPicPr>
        <p:blipFill>
          <a:blip r:embed="rId20" cstate="print"/>
          <a:stretch>
            <a:fillRect/>
          </a:stretch>
        </p:blipFill>
        <p:spPr>
          <a:xfrm>
            <a:off x="8075612" y="1316222"/>
            <a:ext cx="3631158" cy="783191"/>
          </a:xfrm>
          <a:prstGeom prst="roundRect">
            <a:avLst>
              <a:gd name="adj" fmla="val 3159"/>
            </a:avLst>
          </a:prstGeom>
        </p:spPr>
      </p:pic>
      <p:pic>
        <p:nvPicPr>
          <p:cNvPr id="4" name="Picture 3">
            <a:hlinkClick r:id="rId21"/>
          </p:cNvPr>
          <p:cNvPicPr>
            <a:picLocks noChangeAspect="1"/>
          </p:cNvPicPr>
          <p:nvPr/>
        </p:nvPicPr>
        <p:blipFill>
          <a:blip r:embed="rId22" cstate="print"/>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1849883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36</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 </a:t>
            </a:r>
            <a:r>
              <a:rPr lang="en-GB" sz="2000" dirty="0"/>
              <a:t>Thinking in Java 4</a:t>
            </a:r>
            <a:r>
              <a:rPr lang="en-GB" sz="2000" baseline="30000" dirty="0"/>
              <a:t>th</a:t>
            </a:r>
            <a:r>
              <a:rPr lang="en-GB" sz="2000" dirty="0"/>
              <a:t> ed.</a:t>
            </a:r>
            <a:r>
              <a:rPr lang="en-US" sz="2000" dirty="0"/>
              <a:t>" book </a:t>
            </a:r>
            <a:r>
              <a:rPr lang="en-US" sz="2000" noProof="1"/>
              <a:t>by Bruce Eckel, </a:t>
            </a:r>
            <a:r>
              <a:rPr lang="en-GB" sz="2000" noProof="1"/>
              <a:t>Copyright © 2006 by Bruce Eckel</a:t>
            </a:r>
            <a:endParaRPr lang="en-US" sz="2000" dirty="0"/>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a:p>
            <a:pPr marL="377887" lvl="1" indent="0">
              <a:buNone/>
            </a:pPr>
            <a:endParaRPr lang="en-US" sz="2000" dirty="0"/>
          </a:p>
        </p:txBody>
      </p:sp>
    </p:spTree>
    <p:extLst>
      <p:ext uri="{BB962C8B-B14F-4D97-AF65-F5344CB8AC3E}">
        <p14:creationId xmlns:p14="http://schemas.microsoft.com/office/powerpoint/2010/main" val="368771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6753" y="16042"/>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Communication</a:t>
            </a:r>
            <a:endParaRPr lang="en-GB" sz="8000" b="1" dirty="0">
              <a:ln>
                <a:solidFill>
                  <a:schemeClr val="bg1"/>
                </a:solidFill>
              </a:ln>
            </a:endParaRPr>
          </a:p>
        </p:txBody>
      </p:sp>
    </p:spTree>
    <p:extLst>
      <p:ext uri="{BB962C8B-B14F-4D97-AF65-F5344CB8AC3E}">
        <p14:creationId xmlns:p14="http://schemas.microsoft.com/office/powerpoint/2010/main" val="35302816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12" name="Rectangle 11"/>
          <p:cNvSpPr/>
          <p:nvPr/>
        </p:nvSpPr>
        <p:spPr>
          <a:xfrm>
            <a:off x="0" y="0"/>
            <a:ext cx="12188825" cy="6858000"/>
          </a:xfrm>
          <a:prstGeom prst="rect">
            <a:avLst/>
          </a:prstGeom>
          <a:blipFill dpi="0" rotWithShape="1">
            <a:blip r:embed="rId3">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Coupling</a:t>
            </a:r>
            <a:endParaRPr lang="en-GB" sz="8000" b="1" dirty="0">
              <a:ln>
                <a:solidFill>
                  <a:schemeClr val="bg1"/>
                </a:solidFill>
              </a:ln>
            </a:endParaRPr>
          </a:p>
        </p:txBody>
      </p:sp>
    </p:spTree>
    <p:extLst>
      <p:ext uri="{BB962C8B-B14F-4D97-AF65-F5344CB8AC3E}">
        <p14:creationId xmlns:p14="http://schemas.microsoft.com/office/powerpoint/2010/main" val="15276489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28035" name="Rectangle 3"/>
          <p:cNvSpPr>
            <a:spLocks noGrp="1" noChangeArrowheads="1"/>
          </p:cNvSpPr>
          <p:nvPr>
            <p:ph idx="1"/>
          </p:nvPr>
        </p:nvSpPr>
        <p:spPr>
          <a:xfrm>
            <a:off x="192001" y="2785361"/>
            <a:ext cx="11804822" cy="1287279"/>
          </a:xfrm>
        </p:spPr>
        <p:txBody>
          <a:bodyPr anchor="ctr">
            <a:normAutofit/>
          </a:bodyPr>
          <a:lstStyle/>
          <a:p>
            <a:pPr marL="0" indent="0" algn="ctr">
              <a:lnSpc>
                <a:spcPct val="110000"/>
              </a:lnSpc>
              <a:buNone/>
            </a:pPr>
            <a:r>
              <a:rPr lang="en-US" sz="4400" dirty="0"/>
              <a:t>Avoid tight </a:t>
            </a:r>
            <a:r>
              <a:rPr lang="en-US" sz="4400" dirty="0">
                <a:solidFill>
                  <a:schemeClr val="tx2">
                    <a:lumMod val="75000"/>
                  </a:schemeClr>
                </a:solidFill>
              </a:rPr>
              <a:t>coupling</a:t>
            </a:r>
            <a:endParaRPr lang="en-US" sz="4400" dirty="0"/>
          </a:p>
        </p:txBody>
      </p:sp>
      <p:sp>
        <p:nvSpPr>
          <p:cNvPr id="428034" name="Rectangle 2"/>
          <p:cNvSpPr>
            <a:spLocks noGrp="1" noChangeArrowheads="1"/>
          </p:cNvSpPr>
          <p:nvPr>
            <p:ph type="title"/>
          </p:nvPr>
        </p:nvSpPr>
        <p:spPr/>
        <p:txBody>
          <a:bodyPr/>
          <a:lstStyle/>
          <a:p>
            <a:r>
              <a:rPr lang="en-US" dirty="0"/>
              <a:t>Coupling</a:t>
            </a:r>
          </a:p>
        </p:txBody>
      </p:sp>
    </p:spTree>
    <p:extLst>
      <p:ext uri="{BB962C8B-B14F-4D97-AF65-F5344CB8AC3E}">
        <p14:creationId xmlns:p14="http://schemas.microsoft.com/office/powerpoint/2010/main" val="37586575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Title 3"/>
          <p:cNvSpPr>
            <a:spLocks noGrp="1"/>
          </p:cNvSpPr>
          <p:nvPr>
            <p:ph type="title"/>
          </p:nvPr>
        </p:nvSpPr>
        <p:spPr/>
        <p:txBody>
          <a:bodyPr/>
          <a:lstStyle/>
          <a:p>
            <a:r>
              <a:rPr lang="en-US" dirty="0"/>
              <a:t>Bad Example - Method Call</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571340" y="1045075"/>
            <a:ext cx="11101494" cy="2727306"/>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public class</a:t>
            </a:r>
            <a:r>
              <a:rPr lang="en-US" altLang="en-US" dirty="0">
                <a:solidFill>
                  <a:srgbClr val="000000"/>
                </a:solidFill>
                <a:latin typeface="Courier New" panose="02070309020205020404" pitchFamily="49" charset="0"/>
                <a:cs typeface="Courier New" panose="02070309020205020404" pitchFamily="49" charset="0"/>
              </a:rPr>
              <a:t> Traveler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2C8C8C"/>
                </a:solidFill>
                <a:latin typeface="Courier New" panose="02070309020205020404" pitchFamily="49" charset="0"/>
                <a:cs typeface="Courier New" panose="02070309020205020404" pitchFamily="49" charset="0"/>
              </a:rPr>
              <a:t>Opel</a:t>
            </a:r>
            <a:r>
              <a:rPr lang="en-US" altLang="en-US" dirty="0">
                <a:solidFill>
                  <a:srgbClr val="000000"/>
                </a:solidFill>
                <a:latin typeface="Courier New" panose="02070309020205020404" pitchFamily="49" charset="0"/>
                <a:cs typeface="Courier New" panose="02070309020205020404" pitchFamily="49" charset="0"/>
              </a:rPr>
              <a:t> car = </a:t>
            </a:r>
            <a:r>
              <a:rPr lang="en-US" altLang="en-US" b="1" dirty="0">
                <a:solidFill>
                  <a:srgbClr val="000080"/>
                </a:solidFill>
                <a:latin typeface="Courier New" panose="02070309020205020404" pitchFamily="49" charset="0"/>
                <a:cs typeface="Courier New" panose="02070309020205020404" pitchFamily="49" charset="0"/>
              </a:rPr>
              <a:t>new </a:t>
            </a:r>
            <a:r>
              <a:rPr lang="en-US" altLang="en-US" dirty="0">
                <a:solidFill>
                  <a:srgbClr val="2C8C8C"/>
                </a:solidFill>
                <a:latin typeface="Courier New" panose="02070309020205020404" pitchFamily="49" charset="0"/>
                <a:cs typeface="Courier New" panose="02070309020205020404" pitchFamily="49" charset="0"/>
              </a:rPr>
              <a:t>Opel</a:t>
            </a:r>
            <a:r>
              <a:rPr lang="en-US" altLang="en-US" dirty="0">
                <a:solidFill>
                  <a:srgbClr val="000000"/>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endParaRPr lang="en-US" altLang="en-US" dirty="0">
              <a:solidFill>
                <a:srgbClr val="000000"/>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public void </a:t>
            </a:r>
            <a:r>
              <a:rPr lang="en-US" altLang="en-US" dirty="0" err="1">
                <a:solidFill>
                  <a:srgbClr val="000000"/>
                </a:solidFill>
                <a:latin typeface="Courier New" panose="02070309020205020404" pitchFamily="49" charset="0"/>
                <a:cs typeface="Courier New" panose="02070309020205020404" pitchFamily="49" charset="0"/>
              </a:rPr>
              <a:t>startJourney</a:t>
            </a:r>
            <a:r>
              <a:rPr lang="en-US" altLang="en-US" dirty="0">
                <a:solidFill>
                  <a:srgbClr val="000000"/>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7030A0"/>
                </a:solidFill>
                <a:latin typeface="Courier New" panose="02070309020205020404" pitchFamily="49" charset="0"/>
                <a:cs typeface="Courier New" panose="02070309020205020404" pitchFamily="49" charset="0"/>
              </a:rPr>
              <a:t>car</a:t>
            </a:r>
            <a:r>
              <a:rPr lang="en-US" altLang="en-US" dirty="0" err="1">
                <a:solidFill>
                  <a:srgbClr val="000000"/>
                </a:solidFill>
                <a:latin typeface="Courier New" panose="02070309020205020404" pitchFamily="49" charset="0"/>
                <a:cs typeface="Courier New" panose="02070309020205020404" pitchFamily="49" charset="0"/>
              </a:rPr>
              <a:t>.move</a:t>
            </a:r>
            <a:r>
              <a:rPr lang="en-US" altLang="en-US" dirty="0">
                <a:solidFill>
                  <a:srgbClr val="000000"/>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
        <p:nvSpPr>
          <p:cNvPr id="26" name="Rectangle 25"/>
          <p:cNvSpPr/>
          <p:nvPr/>
        </p:nvSpPr>
        <p:spPr>
          <a:xfrm>
            <a:off x="540415" y="4106950"/>
            <a:ext cx="11101494" cy="1993687"/>
          </a:xfrm>
          <a:prstGeom prst="rect">
            <a:avLst/>
          </a:prstGeom>
          <a:solidFill>
            <a:schemeClr val="tx1"/>
          </a:solidFill>
          <a:ln>
            <a:noFill/>
          </a:ln>
          <a:effectLst>
            <a:innerShdw blurRad="1270000">
              <a:schemeClr val="bg1"/>
            </a:inn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  public class</a:t>
            </a:r>
            <a:r>
              <a:rPr lang="en-US" altLang="en-US" dirty="0">
                <a:solidFill>
                  <a:srgbClr val="000000"/>
                </a:solidFill>
                <a:latin typeface="Courier New" panose="02070309020205020404" pitchFamily="49" charset="0"/>
                <a:cs typeface="Courier New" panose="02070309020205020404" pitchFamily="49" charset="0"/>
              </a:rPr>
              <a:t> Opel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public void </a:t>
            </a:r>
            <a:r>
              <a:rPr lang="en-US" altLang="en-US" dirty="0">
                <a:solidFill>
                  <a:srgbClr val="000000"/>
                </a:solidFill>
                <a:latin typeface="Courier New" panose="02070309020205020404" pitchFamily="49" charset="0"/>
                <a:cs typeface="Courier New" panose="02070309020205020404" pitchFamily="49" charset="0"/>
              </a:rPr>
              <a:t>move() {</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i="1" dirty="0">
                <a:solidFill>
                  <a:srgbClr val="009900"/>
                </a:solidFill>
                <a:latin typeface="Courier New" panose="02070309020205020404" pitchFamily="49" charset="0"/>
                <a:cs typeface="Courier New" panose="02070309020205020404" pitchFamily="49" charset="0"/>
              </a:rPr>
              <a:t>//logic</a:t>
            </a:r>
          </a:p>
          <a:p>
            <a:pPr lvl="0" defTabSz="9144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endParaRPr lang="en-US" altLang="en-US" sz="6600" dirty="0">
              <a:solidFill>
                <a:schemeClr val="tx1"/>
              </a:solidFill>
              <a:latin typeface="Arial" panose="020B0604020202020204" pitchFamily="34" charset="0"/>
            </a:endParaRPr>
          </a:p>
        </p:txBody>
      </p:sp>
    </p:spTree>
    <p:extLst>
      <p:ext uri="{BB962C8B-B14F-4D97-AF65-F5344CB8AC3E}">
        <p14:creationId xmlns:p14="http://schemas.microsoft.com/office/powerpoint/2010/main" val="223752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398578132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28035" name="Rectangle 3"/>
          <p:cNvSpPr>
            <a:spLocks noGrp="1" noChangeArrowheads="1"/>
          </p:cNvSpPr>
          <p:nvPr>
            <p:ph idx="1"/>
          </p:nvPr>
        </p:nvSpPr>
        <p:spPr>
          <a:xfrm>
            <a:off x="192001" y="2899661"/>
            <a:ext cx="11804822" cy="1058679"/>
          </a:xfrm>
        </p:spPr>
        <p:txBody>
          <a:bodyPr anchor="ctr">
            <a:normAutofit/>
          </a:bodyPr>
          <a:lstStyle/>
          <a:p>
            <a:pPr marL="0" indent="0" algn="ctr">
              <a:lnSpc>
                <a:spcPct val="110000"/>
              </a:lnSpc>
              <a:buNone/>
            </a:pPr>
            <a:r>
              <a:rPr lang="en-US" sz="4400" dirty="0">
                <a:solidFill>
                  <a:schemeClr val="tx2">
                    <a:lumMod val="75000"/>
                  </a:schemeClr>
                </a:solidFill>
              </a:rPr>
              <a:t>Decouple</a:t>
            </a:r>
            <a:r>
              <a:rPr lang="en-US" sz="4400" dirty="0"/>
              <a:t> the caller of the </a:t>
            </a:r>
            <a:r>
              <a:rPr lang="en-US" sz="4400" dirty="0" err="1"/>
              <a:t>callee</a:t>
            </a:r>
            <a:endParaRPr lang="en-US" sz="4400" dirty="0"/>
          </a:p>
        </p:txBody>
      </p:sp>
      <p:sp>
        <p:nvSpPr>
          <p:cNvPr id="428034" name="Rectangle 2"/>
          <p:cNvSpPr>
            <a:spLocks noGrp="1" noChangeArrowheads="1"/>
          </p:cNvSpPr>
          <p:nvPr>
            <p:ph type="title"/>
          </p:nvPr>
        </p:nvSpPr>
        <p:spPr/>
        <p:txBody>
          <a:bodyPr/>
          <a:lstStyle/>
          <a:p>
            <a:r>
              <a:rPr lang="en-US" dirty="0"/>
              <a:t>Decoupling</a:t>
            </a:r>
            <a:endParaRPr lang="bg-BG" dirty="0"/>
          </a:p>
        </p:txBody>
      </p:sp>
    </p:spTree>
    <p:extLst>
      <p:ext uri="{BB962C8B-B14F-4D97-AF65-F5344CB8AC3E}">
        <p14:creationId xmlns:p14="http://schemas.microsoft.com/office/powerpoint/2010/main" val="1022148991"/>
      </p:ext>
    </p:extLst>
  </p:cSld>
  <p:clrMapOvr>
    <a:masterClrMapping/>
  </p:clrMapOvr>
  <p:transition/>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3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1707</Words>
  <Application>Microsoft Office PowerPoint</Application>
  <PresentationFormat>Custom</PresentationFormat>
  <Paragraphs>264</Paragraphs>
  <Slides>37</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Courier New</vt:lpstr>
      <vt:lpstr>Noto Sans Symbols</vt:lpstr>
      <vt:lpstr>Wingdings</vt:lpstr>
      <vt:lpstr>Wingdings 2</vt:lpstr>
      <vt:lpstr>SoftUni 16x9</vt:lpstr>
      <vt:lpstr>3_SoftUni 16x9</vt:lpstr>
      <vt:lpstr>Object Communication  &amp; Events</vt:lpstr>
      <vt:lpstr>Table of Contents</vt:lpstr>
      <vt:lpstr>Questions</vt:lpstr>
      <vt:lpstr>PowerPoint Presentation</vt:lpstr>
      <vt:lpstr>PowerPoint Presentation</vt:lpstr>
      <vt:lpstr>Coupling</vt:lpstr>
      <vt:lpstr>Bad Example - Method Call</vt:lpstr>
      <vt:lpstr>PowerPoint Presentation</vt:lpstr>
      <vt:lpstr>Decoupling</vt:lpstr>
      <vt:lpstr>Example - Decouple</vt:lpstr>
      <vt:lpstr>PowerPoint Presentation</vt:lpstr>
      <vt:lpstr>PowerPoint Presentation</vt:lpstr>
      <vt:lpstr>PowerPoint Presentation</vt:lpstr>
      <vt:lpstr>Example - Adapter</vt:lpstr>
      <vt:lpstr>Example – Adapter (2)</vt:lpstr>
      <vt:lpstr>Example – Adapter (3)</vt:lpstr>
      <vt:lpstr>Example – Adapter (4)</vt:lpstr>
      <vt:lpstr>PowerPoint Presentation</vt:lpstr>
      <vt:lpstr>PowerPoint Presentation</vt:lpstr>
      <vt:lpstr>Example - DI</vt:lpstr>
      <vt:lpstr>PowerPoint Presentation</vt:lpstr>
      <vt:lpstr>PowerPoint Presentation</vt:lpstr>
      <vt:lpstr>Example</vt:lpstr>
      <vt:lpstr>Example (2)</vt:lpstr>
      <vt:lpstr>PowerPoint Presentation</vt:lpstr>
      <vt:lpstr>PowerPoint Presentation</vt:lpstr>
      <vt:lpstr>Events</vt:lpstr>
      <vt:lpstr>Example - Events</vt:lpstr>
      <vt:lpstr>PowerPoint Presentation</vt:lpstr>
      <vt:lpstr>PowerPoint Presentation</vt:lpstr>
      <vt:lpstr>Example</vt:lpstr>
      <vt:lpstr>Example (2)</vt:lpstr>
      <vt:lpstr>PowerPoint Presentation</vt:lpstr>
      <vt:lpstr>Summary</vt:lpstr>
      <vt:lpstr>OOP Advanced – Object Communication &amp; Events</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2016-07-21T09:32:36Z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